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99"/>
    <a:srgbClr val="FFFF00"/>
    <a:srgbClr val="FF33CC"/>
    <a:srgbClr val="00FF00"/>
    <a:srgbClr val="66FF33"/>
    <a:srgbClr val="33CCFF"/>
    <a:srgbClr val="008080"/>
    <a:srgbClr val="CCFF66"/>
    <a:srgbClr val="99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2DF546-EEC8-46A6-BC0F-52BC23E08FE6}" type="datetimeFigureOut">
              <a:rPr lang="it-IT" smtClean="0"/>
              <a:pPr/>
              <a:t>24/10/2017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569D78F-C0B6-47E5-917A-EF1053C7C74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L&#8217;AUTORITRATTO%20eas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SELFIE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3200" dirty="0" err="1" smtClean="0">
                <a:solidFill>
                  <a:srgbClr val="66FF33"/>
                </a:solidFill>
              </a:rPr>
              <a:t>Bradanini</a:t>
            </a:r>
            <a:r>
              <a:rPr lang="it-IT" sz="3200" dirty="0" smtClean="0">
                <a:solidFill>
                  <a:srgbClr val="66FF33"/>
                </a:solidFill>
              </a:rPr>
              <a:t> Mariangela</a:t>
            </a:r>
          </a:p>
          <a:p>
            <a:r>
              <a:rPr lang="it-IT" sz="3200" dirty="0" smtClean="0">
                <a:solidFill>
                  <a:srgbClr val="66FF33"/>
                </a:solidFill>
              </a:rPr>
              <a:t>Moroni Paola</a:t>
            </a:r>
            <a:endParaRPr lang="it-IT" sz="3200" dirty="0">
              <a:solidFill>
                <a:srgbClr val="66FF33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7200" dirty="0" smtClean="0">
                <a:solidFill>
                  <a:srgbClr val="FFFF00"/>
                </a:solidFill>
              </a:rPr>
              <a:t>E</a:t>
            </a:r>
            <a:r>
              <a:rPr lang="it-IT" sz="7200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it-IT" sz="7200" dirty="0" smtClean="0">
                <a:solidFill>
                  <a:srgbClr val="FFC000"/>
                </a:solidFill>
              </a:rPr>
              <a:t>S</a:t>
            </a:r>
            <a:r>
              <a:rPr lang="it-IT" sz="7200" dirty="0" smtClean="0"/>
              <a:t> </a:t>
            </a:r>
            <a:r>
              <a:rPr lang="it-IT" sz="7200" dirty="0" err="1" smtClean="0">
                <a:solidFill>
                  <a:srgbClr val="FF33CC"/>
                </a:solidFill>
              </a:rPr>
              <a:t>D</a:t>
            </a:r>
            <a:r>
              <a:rPr lang="it-IT" sz="7200" dirty="0" err="1" smtClean="0">
                <a:solidFill>
                  <a:srgbClr val="0000FF"/>
                </a:solidFill>
              </a:rPr>
              <a:t>’</a:t>
            </a:r>
            <a:r>
              <a:rPr lang="it-IT" sz="7200" dirty="0" err="1" smtClean="0">
                <a:solidFill>
                  <a:srgbClr val="9966FF"/>
                </a:solidFill>
              </a:rPr>
              <a:t>A</a:t>
            </a:r>
            <a:r>
              <a:rPr lang="it-IT" sz="7200" dirty="0" err="1" smtClean="0">
                <a:solidFill>
                  <a:srgbClr val="CCFF66"/>
                </a:solidFill>
              </a:rPr>
              <a:t>U</a:t>
            </a:r>
            <a:r>
              <a:rPr lang="it-IT" sz="7200" dirty="0" err="1" smtClean="0">
                <a:solidFill>
                  <a:srgbClr val="008080"/>
                </a:solidFill>
              </a:rPr>
              <a:t>T</a:t>
            </a:r>
            <a:r>
              <a:rPr lang="it-IT" sz="7200" dirty="0" err="1" smtClean="0">
                <a:solidFill>
                  <a:srgbClr val="66FF33"/>
                </a:solidFill>
              </a:rPr>
              <a:t>O</a:t>
            </a:r>
            <a:r>
              <a:rPr lang="it-IT" sz="7200" dirty="0" err="1" smtClean="0">
                <a:solidFill>
                  <a:srgbClr val="FF9999"/>
                </a:solidFill>
              </a:rPr>
              <a:t>R</a:t>
            </a:r>
            <a:r>
              <a:rPr lang="it-IT" sz="7200" dirty="0" err="1" smtClean="0">
                <a:solidFill>
                  <a:srgbClr val="33CCFF"/>
                </a:solidFill>
              </a:rPr>
              <a:t>E</a:t>
            </a:r>
            <a:endParaRPr lang="it-IT" sz="7200" dirty="0">
              <a:solidFill>
                <a:srgbClr val="33CC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sz="3600" dirty="0" smtClean="0">
                <a:solidFill>
                  <a:srgbClr val="66FF33"/>
                </a:solidFill>
              </a:rPr>
              <a:t>FINALITÀ</a:t>
            </a:r>
          </a:p>
          <a:p>
            <a:pPr algn="ctr">
              <a:buNone/>
            </a:pPr>
            <a:endParaRPr lang="it-IT" sz="1200" dirty="0" smtClean="0"/>
          </a:p>
          <a:p>
            <a:pPr>
              <a:buClr>
                <a:srgbClr val="66FF33"/>
              </a:buClr>
            </a:pPr>
            <a:r>
              <a:rPr lang="it-IT" dirty="0" smtClean="0"/>
              <a:t>L’AUTORITRATTO COME MEZZO PER RIFLETTERE SU </a:t>
            </a:r>
            <a:r>
              <a:rPr lang="it-IT" dirty="0" err="1" smtClean="0"/>
              <a:t>DI</a:t>
            </a:r>
            <a:r>
              <a:rPr lang="it-IT" dirty="0" smtClean="0"/>
              <a:t> SÉ </a:t>
            </a:r>
          </a:p>
          <a:p>
            <a:pPr lvl="3"/>
            <a:endParaRPr lang="it-IT" dirty="0" smtClean="0"/>
          </a:p>
          <a:p>
            <a:pPr lvl="3">
              <a:buClr>
                <a:srgbClr val="0000FF"/>
              </a:buClr>
            </a:pPr>
            <a:r>
              <a:rPr lang="it-IT" sz="3600" dirty="0" smtClean="0">
                <a:solidFill>
                  <a:srgbClr val="0000FF"/>
                </a:solidFill>
              </a:rPr>
              <a:t> Autoconsapevolezza</a:t>
            </a:r>
          </a:p>
          <a:p>
            <a:pPr lvl="3">
              <a:buClr>
                <a:srgbClr val="FFFF00"/>
              </a:buClr>
            </a:pPr>
            <a:r>
              <a:rPr lang="it-IT" sz="3600" dirty="0" smtClean="0">
                <a:solidFill>
                  <a:srgbClr val="FFFF00"/>
                </a:solidFill>
              </a:rPr>
              <a:t> Scelta</a:t>
            </a:r>
          </a:p>
          <a:p>
            <a:pPr lvl="3">
              <a:buClr>
                <a:srgbClr val="FF9999"/>
              </a:buClr>
            </a:pPr>
            <a:r>
              <a:rPr lang="it-IT" sz="3600" dirty="0" smtClean="0">
                <a:solidFill>
                  <a:srgbClr val="FF9999"/>
                </a:solidFill>
              </a:rPr>
              <a:t> Responsabilità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5400" dirty="0" smtClean="0">
                <a:solidFill>
                  <a:srgbClr val="66FF33"/>
                </a:solidFill>
              </a:rPr>
              <a:t>“IO </a:t>
            </a:r>
            <a:r>
              <a:rPr lang="it-IT" sz="5400" dirty="0" err="1" smtClean="0">
                <a:solidFill>
                  <a:srgbClr val="66FF33"/>
                </a:solidFill>
              </a:rPr>
              <a:t>MI</a:t>
            </a:r>
            <a:r>
              <a:rPr lang="it-IT" sz="5400" dirty="0" smtClean="0">
                <a:solidFill>
                  <a:srgbClr val="66FF33"/>
                </a:solidFill>
              </a:rPr>
              <a:t> RIFLETTO”</a:t>
            </a:r>
            <a:endParaRPr lang="it-IT" sz="54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/>
          <a:lstStyle/>
          <a:p>
            <a:pPr>
              <a:buClr>
                <a:srgbClr val="66FF33"/>
              </a:buClr>
            </a:pPr>
            <a:r>
              <a:rPr lang="it-IT" sz="3600" dirty="0" smtClean="0">
                <a:solidFill>
                  <a:srgbClr val="66FF33"/>
                </a:solidFill>
              </a:rPr>
              <a:t>DESTINATARI: </a:t>
            </a:r>
            <a:r>
              <a:rPr lang="it-IT" dirty="0" smtClean="0"/>
              <a:t>alunni di classe IV</a:t>
            </a:r>
          </a:p>
          <a:p>
            <a:pPr>
              <a:buClr>
                <a:srgbClr val="66FF33"/>
              </a:buClr>
              <a:buNone/>
            </a:pPr>
            <a:r>
              <a:rPr lang="it-IT" dirty="0" smtClean="0"/>
              <a:t> (scuola primaria)</a:t>
            </a:r>
          </a:p>
          <a:p>
            <a:pPr>
              <a:buClr>
                <a:srgbClr val="66FF33"/>
              </a:buClr>
              <a:buNone/>
            </a:pPr>
            <a:endParaRPr lang="it-IT" dirty="0" smtClean="0"/>
          </a:p>
          <a:p>
            <a:pPr>
              <a:buClr>
                <a:srgbClr val="66FF33"/>
              </a:buClr>
            </a:pPr>
            <a:r>
              <a:rPr lang="it-IT" sz="3600" dirty="0" smtClean="0">
                <a:solidFill>
                  <a:srgbClr val="66FF33"/>
                </a:solidFill>
              </a:rPr>
              <a:t>DISCIPLINE COINVOLTE: </a:t>
            </a:r>
          </a:p>
          <a:p>
            <a:pPr lvl="8">
              <a:buClr>
                <a:srgbClr val="66FF33"/>
              </a:buClr>
              <a:buFont typeface="Wingdings" pitchFamily="2" charset="2"/>
              <a:buChar char="§"/>
            </a:pPr>
            <a:r>
              <a:rPr lang="it-IT" sz="2600" dirty="0" smtClean="0"/>
              <a:t>Arte e Immagine </a:t>
            </a:r>
          </a:p>
          <a:p>
            <a:pPr lvl="8">
              <a:buClr>
                <a:srgbClr val="66FF33"/>
              </a:buClr>
              <a:buFont typeface="Wingdings" pitchFamily="2" charset="2"/>
              <a:buChar char="§"/>
            </a:pPr>
            <a:r>
              <a:rPr lang="it-IT" sz="2600" dirty="0" smtClean="0"/>
              <a:t>Italiano</a:t>
            </a:r>
          </a:p>
          <a:p>
            <a:pPr lvl="8">
              <a:buClr>
                <a:srgbClr val="66FF33"/>
              </a:buClr>
              <a:buNone/>
            </a:pPr>
            <a:endParaRPr lang="it-IT" sz="2600" dirty="0" smtClean="0"/>
          </a:p>
          <a:p>
            <a:pPr>
              <a:buClr>
                <a:srgbClr val="66FF33"/>
              </a:buClr>
            </a:pPr>
            <a:r>
              <a:rPr lang="it-IT" sz="3700" dirty="0" smtClean="0">
                <a:solidFill>
                  <a:srgbClr val="66FF33"/>
                </a:solidFill>
              </a:rPr>
              <a:t>TEMPI:</a:t>
            </a:r>
            <a:r>
              <a:rPr lang="it-IT" sz="3700" dirty="0" smtClean="0"/>
              <a:t> </a:t>
            </a:r>
            <a:r>
              <a:rPr lang="it-IT" dirty="0" smtClean="0"/>
              <a:t>7 ore </a:t>
            </a:r>
          </a:p>
          <a:p>
            <a:pPr>
              <a:buClr>
                <a:srgbClr val="66FF33"/>
              </a:buClr>
              <a:buNone/>
            </a:pPr>
            <a:endParaRPr lang="it-IT" dirty="0" smtClean="0"/>
          </a:p>
          <a:p>
            <a:pPr>
              <a:buClr>
                <a:srgbClr val="66FF33"/>
              </a:buClr>
            </a:pPr>
            <a:r>
              <a:rPr lang="it-IT" sz="3700" dirty="0" smtClean="0">
                <a:solidFill>
                  <a:srgbClr val="66FF33"/>
                </a:solidFill>
              </a:rPr>
              <a:t>LUOGO: </a:t>
            </a:r>
            <a:r>
              <a:rPr lang="it-IT" dirty="0" smtClean="0"/>
              <a:t>laboratorio di arte/classe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34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it-IT" sz="3500" dirty="0" smtClean="0">
                <a:solidFill>
                  <a:srgbClr val="0000FF"/>
                </a:solidFill>
              </a:rPr>
              <a:t>PREREQUISITI ALLA BASE DELL’ EAS</a:t>
            </a:r>
          </a:p>
          <a:p>
            <a:pPr algn="ctr">
              <a:buNone/>
            </a:pPr>
            <a:endParaRPr lang="it-IT" sz="1000" dirty="0" smtClean="0">
              <a:solidFill>
                <a:srgbClr val="0000FF"/>
              </a:solidFill>
            </a:endParaRPr>
          </a:p>
          <a:p>
            <a:pPr lvl="1">
              <a:buClr>
                <a:srgbClr val="0000FF"/>
              </a:buClr>
            </a:pPr>
            <a:r>
              <a:rPr lang="it-IT" dirty="0" err="1" smtClean="0"/>
              <a:t>Cosè</a:t>
            </a:r>
            <a:r>
              <a:rPr lang="it-IT" dirty="0" smtClean="0"/>
              <a:t> un autoritratto?</a:t>
            </a:r>
          </a:p>
          <a:p>
            <a:pPr lvl="1">
              <a:buNone/>
            </a:pPr>
            <a:endParaRPr lang="it-IT" dirty="0" smtClean="0"/>
          </a:p>
          <a:p>
            <a:pPr lvl="1">
              <a:buClr>
                <a:srgbClr val="0000FF"/>
              </a:buClr>
            </a:pPr>
            <a:r>
              <a:rPr lang="it-IT" dirty="0" smtClean="0"/>
              <a:t>Differenza autoritratto/ritratto</a:t>
            </a:r>
          </a:p>
          <a:p>
            <a:pPr lvl="1">
              <a:buNone/>
            </a:pPr>
            <a:endParaRPr lang="it-IT" dirty="0" smtClean="0"/>
          </a:p>
          <a:p>
            <a:pPr lvl="1">
              <a:buClr>
                <a:srgbClr val="0000FF"/>
              </a:buClr>
            </a:pPr>
            <a:r>
              <a:rPr lang="it-IT" dirty="0" smtClean="0"/>
              <a:t>L’autoritratto è sempre SOGGETTIVO</a:t>
            </a:r>
          </a:p>
          <a:p>
            <a:pPr lvl="1">
              <a:buNone/>
            </a:pPr>
            <a:endParaRPr lang="it-IT" dirty="0" smtClean="0"/>
          </a:p>
          <a:p>
            <a:pPr lvl="1">
              <a:buClr>
                <a:srgbClr val="0000FF"/>
              </a:buClr>
              <a:buNone/>
            </a:pPr>
            <a:r>
              <a:rPr lang="it-IT" dirty="0" smtClean="0"/>
              <a:t>	L’artista sceglie quali aspetti di sé mettere in evidenza attraverso:</a:t>
            </a:r>
          </a:p>
          <a:p>
            <a:pPr lvl="1">
              <a:buNone/>
            </a:pPr>
            <a:endParaRPr lang="it-IT" dirty="0" smtClean="0"/>
          </a:p>
          <a:p>
            <a:pPr lvl="3">
              <a:buClr>
                <a:srgbClr val="0000FF"/>
              </a:buClr>
            </a:pPr>
            <a:endParaRPr lang="it-IT" dirty="0" smtClean="0"/>
          </a:p>
          <a:p>
            <a:pPr lvl="3">
              <a:buClr>
                <a:srgbClr val="0000FF"/>
              </a:buClr>
            </a:pPr>
            <a:r>
              <a:rPr lang="it-IT" dirty="0" smtClean="0"/>
              <a:t>SCELTA TRA AUTORITRATTO ESTERIORE/INTERIORE</a:t>
            </a:r>
          </a:p>
          <a:p>
            <a:pPr lvl="3">
              <a:buClr>
                <a:srgbClr val="0000FF"/>
              </a:buClr>
            </a:pPr>
            <a:r>
              <a:rPr lang="it-IT" dirty="0" smtClean="0"/>
              <a:t>SCELTA DELLO SFONDO</a:t>
            </a:r>
          </a:p>
          <a:p>
            <a:pPr lvl="3">
              <a:buClr>
                <a:srgbClr val="0000FF"/>
              </a:buClr>
            </a:pPr>
            <a:r>
              <a:rPr lang="it-IT" dirty="0" smtClean="0"/>
              <a:t>SCELTA DEI COLORI</a:t>
            </a:r>
          </a:p>
          <a:p>
            <a:pPr lvl="3">
              <a:buClr>
                <a:srgbClr val="0000FF"/>
              </a:buClr>
            </a:pPr>
            <a:r>
              <a:rPr lang="it-IT" dirty="0" smtClean="0"/>
              <a:t>SCELTA DELLA POSA IN CUI RITRARSI</a:t>
            </a:r>
          </a:p>
          <a:p>
            <a:pPr lvl="3">
              <a:buClr>
                <a:srgbClr val="0000FF"/>
              </a:buClr>
              <a:buNone/>
            </a:pPr>
            <a:r>
              <a:rPr lang="it-IT" dirty="0" smtClean="0"/>
              <a:t>…</a:t>
            </a:r>
          </a:p>
          <a:p>
            <a:pPr lvl="2"/>
            <a:endParaRPr lang="it-IT" dirty="0" smtClean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894928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0000FF"/>
                </a:solidFill>
              </a:rPr>
              <a:t>FASE PREPARATORIA: ANTICIPARE</a:t>
            </a:r>
            <a:endParaRPr lang="it-IT" dirty="0">
              <a:solidFill>
                <a:srgbClr val="0000FF"/>
              </a:solidFill>
            </a:endParaRPr>
          </a:p>
        </p:txBody>
      </p:sp>
      <p:pic>
        <p:nvPicPr>
          <p:cNvPr id="1026" name="Picture 2" descr="Risultati immagini per AUTORITRATTI FAMOSI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805264"/>
            <a:ext cx="1211288" cy="673779"/>
          </a:xfrm>
          <a:prstGeom prst="rect">
            <a:avLst/>
          </a:prstGeom>
          <a:noFill/>
        </p:spPr>
      </p:pic>
      <p:pic>
        <p:nvPicPr>
          <p:cNvPr id="1028" name="Picture 4" descr="Immagine correla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54950">
            <a:off x="8188456" y="312283"/>
            <a:ext cx="787329" cy="954339"/>
          </a:xfrm>
          <a:prstGeom prst="rect">
            <a:avLst/>
          </a:prstGeom>
          <a:noFill/>
        </p:spPr>
      </p:pic>
      <p:sp>
        <p:nvSpPr>
          <p:cNvPr id="6" name="Freccia in giù 5"/>
          <p:cNvSpPr/>
          <p:nvPr/>
        </p:nvSpPr>
        <p:spPr>
          <a:xfrm>
            <a:off x="3707904" y="4365104"/>
            <a:ext cx="504056" cy="360040"/>
          </a:xfrm>
          <a:prstGeom prst="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2204864"/>
            <a:ext cx="8136904" cy="2160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4000" i="1" dirty="0" smtClean="0">
                <a:solidFill>
                  <a:srgbClr val="FFFF00"/>
                </a:solidFill>
                <a:latin typeface="Corsivo_2" pitchFamily="2" charset="0"/>
              </a:rPr>
              <a:t>1) </a:t>
            </a:r>
            <a:r>
              <a:rPr lang="it-IT" sz="4400" i="1" dirty="0" smtClean="0">
                <a:solidFill>
                  <a:srgbClr val="FFFF00"/>
                </a:solidFill>
                <a:latin typeface="Corsivo_2" pitchFamily="2" charset="0"/>
              </a:rPr>
              <a:t>Realizza anche tu il tuo autoritratto …</a:t>
            </a:r>
            <a:endParaRPr lang="it-IT" sz="4400" i="1" dirty="0">
              <a:solidFill>
                <a:srgbClr val="FFFF00"/>
              </a:solidFill>
              <a:latin typeface="Corsivo_2" pitchFamily="2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94928"/>
          </a:xfrm>
        </p:spPr>
        <p:txBody>
          <a:bodyPr/>
          <a:lstStyle/>
          <a:p>
            <a:r>
              <a:rPr lang="it-IT" dirty="0" smtClean="0">
                <a:solidFill>
                  <a:srgbClr val="FFFF00"/>
                </a:solidFill>
              </a:rPr>
              <a:t>FASE OPERATORIA: PRODURRE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17410" name="Picture 2" descr="Risultati immagini per TABLET selfie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789040"/>
            <a:ext cx="4465340" cy="2376713"/>
          </a:xfrm>
          <a:prstGeom prst="rect">
            <a:avLst/>
          </a:prstGeom>
          <a:noFill/>
        </p:spPr>
      </p:pic>
      <p:pic>
        <p:nvPicPr>
          <p:cNvPr id="3076" name="Picture 4" descr="Risultati immagini per 3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75116">
            <a:off x="8175346" y="919029"/>
            <a:ext cx="824952" cy="791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6048672"/>
          </a:xfrm>
        </p:spPr>
        <p:txBody>
          <a:bodyPr>
            <a:normAutofit fontScale="25000" lnSpcReduction="20000"/>
          </a:bodyPr>
          <a:lstStyle/>
          <a:p>
            <a:pPr lvl="1" algn="ctr">
              <a:lnSpc>
                <a:spcPct val="170000"/>
              </a:lnSpc>
              <a:buClr>
                <a:srgbClr val="FFFF00"/>
              </a:buClr>
              <a:buNone/>
            </a:pPr>
            <a:r>
              <a:rPr lang="it-IT" sz="16000" i="1" dirty="0">
                <a:solidFill>
                  <a:srgbClr val="FFFF00"/>
                </a:solidFill>
                <a:latin typeface="Corsivo_2" pitchFamily="2" charset="0"/>
              </a:rPr>
              <a:t>2) Analisi incrociata dei lavori (a coppie)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None/>
            </a:pPr>
            <a:r>
              <a:rPr lang="it-IT" sz="11200" dirty="0" smtClean="0">
                <a:solidFill>
                  <a:srgbClr val="FFFF00"/>
                </a:solidFill>
              </a:rPr>
              <a:t>	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  <a:buNone/>
            </a:pPr>
            <a:r>
              <a:rPr lang="it-IT" sz="11200" dirty="0" smtClean="0">
                <a:solidFill>
                  <a:srgbClr val="FFFF00"/>
                </a:solidFill>
              </a:rPr>
              <a:t>	G</a:t>
            </a:r>
            <a:r>
              <a:rPr lang="it-IT" sz="9600" dirty="0" smtClean="0">
                <a:solidFill>
                  <a:srgbClr val="FFFF00"/>
                </a:solidFill>
              </a:rPr>
              <a:t>uarda il </a:t>
            </a:r>
            <a:r>
              <a:rPr lang="it-IT" sz="9600" dirty="0" err="1" smtClean="0">
                <a:solidFill>
                  <a:srgbClr val="FFFF00"/>
                </a:solidFill>
              </a:rPr>
              <a:t>selfie</a:t>
            </a:r>
            <a:r>
              <a:rPr lang="it-IT" sz="9600" dirty="0" smtClean="0">
                <a:solidFill>
                  <a:srgbClr val="FFFF00"/>
                </a:solidFill>
              </a:rPr>
              <a:t> del tuo compagno e leggi la descrizione che ha realizzato poi rispondi alle seguenti domande su un foglio.</a:t>
            </a:r>
          </a:p>
          <a:p>
            <a:pPr lvl="1">
              <a:lnSpc>
                <a:spcPct val="160000"/>
              </a:lnSpc>
              <a:buNone/>
            </a:pPr>
            <a:endParaRPr lang="it-IT" sz="5100" dirty="0" smtClean="0">
              <a:solidFill>
                <a:srgbClr val="FFFF00"/>
              </a:solidFill>
              <a:latin typeface="Corsivo_2" pitchFamily="2" charset="0"/>
            </a:endParaRPr>
          </a:p>
          <a:p>
            <a:pPr lvl="1">
              <a:buNone/>
            </a:pPr>
            <a:endParaRPr lang="it-IT" sz="3400" dirty="0" smtClean="0">
              <a:latin typeface="Corsivo_2" pitchFamily="2" charset="0"/>
            </a:endParaRPr>
          </a:p>
          <a:p>
            <a:pPr lvl="1">
              <a:lnSpc>
                <a:spcPct val="120000"/>
              </a:lnSpc>
              <a:buClr>
                <a:srgbClr val="FFFF00"/>
              </a:buClr>
            </a:pPr>
            <a:r>
              <a:rPr lang="it-IT" sz="7400" dirty="0" smtClean="0"/>
              <a:t>Condividi l’immagine e la descrizione che il tuo compagno ha dato di sé? Motiva la tua risposta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</a:pPr>
            <a:r>
              <a:rPr lang="it-IT" sz="7400" dirty="0" smtClean="0"/>
              <a:t>Secondo te è riuscito a comunicare con chiarezza quello che voleva esprimere di sé?</a:t>
            </a:r>
          </a:p>
          <a:p>
            <a:pPr lvl="1">
              <a:lnSpc>
                <a:spcPct val="120000"/>
              </a:lnSpc>
              <a:buClr>
                <a:srgbClr val="FFFF00"/>
              </a:buClr>
            </a:pPr>
            <a:r>
              <a:rPr lang="it-IT" sz="7400" dirty="0" smtClean="0"/>
              <a:t>Se potessi modificare il </a:t>
            </a:r>
            <a:r>
              <a:rPr lang="it-IT" sz="7400" dirty="0" err="1" smtClean="0"/>
              <a:t>selfie</a:t>
            </a:r>
            <a:r>
              <a:rPr lang="it-IT" sz="7400" dirty="0" smtClean="0"/>
              <a:t> e la descrizione, cosa cambieresti? Perché?</a:t>
            </a:r>
          </a:p>
          <a:p>
            <a:pPr lvl="1">
              <a:buNone/>
            </a:pPr>
            <a:endParaRPr lang="it-IT" dirty="0" smtClean="0"/>
          </a:p>
          <a:p>
            <a:pPr lvl="1"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7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sz="3600" i="1" dirty="0" smtClean="0">
                <a:solidFill>
                  <a:srgbClr val="FFFF00"/>
                </a:solidFill>
                <a:latin typeface="Corsivo_2" pitchFamily="2" charset="0"/>
              </a:rPr>
              <a:t>3) Rifletti e fai la tua scelta</a:t>
            </a:r>
          </a:p>
          <a:p>
            <a:pPr>
              <a:buNone/>
            </a:pPr>
            <a:r>
              <a:rPr lang="it-IT" sz="2400" dirty="0" smtClean="0">
                <a:solidFill>
                  <a:srgbClr val="FF9999"/>
                </a:solidFill>
              </a:rPr>
              <a:t>	</a:t>
            </a:r>
          </a:p>
          <a:p>
            <a:pPr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LEGGI QUELLO CHE IL TUO COMPAGNO HA SCRITTO IN MERITO AL TUO SELFIE E ALLA TUA DESCRIZIONE , RIFLETTI E FAI LA TUA SCELTA:</a:t>
            </a: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it-IT" dirty="0" smtClean="0"/>
              <a:t> DOPO AVER LETTO QUELLO CHE IL TUO COMPAGNO PENSA IN MERITO AL TUO SELFIE E ALLA TUA DESCRIZIONE PUOI DECIDERE </a:t>
            </a:r>
            <a:r>
              <a:rPr lang="it-IT" dirty="0" err="1" smtClean="0"/>
              <a:t>DI</a:t>
            </a:r>
            <a:r>
              <a:rPr lang="it-IT" dirty="0" smtClean="0"/>
              <a:t> MODIFICARE IL TUO PRECEDENTE LAVORO, SE ACCOGLI I CONSIGLI DEL TUO COMPAGNO E TI RICONOSCI IN QUELLO CHE DICE </a:t>
            </a:r>
            <a:r>
              <a:rPr lang="it-IT" dirty="0" err="1" smtClean="0"/>
              <a:t>DI</a:t>
            </a:r>
            <a:r>
              <a:rPr lang="it-IT" dirty="0" smtClean="0"/>
              <a:t> TE OPPURE PUOI DECIDERE </a:t>
            </a:r>
            <a:r>
              <a:rPr lang="it-IT" dirty="0" err="1" smtClean="0"/>
              <a:t>DI</a:t>
            </a:r>
            <a:r>
              <a:rPr lang="it-IT" dirty="0" smtClean="0"/>
              <a:t> NON CONSIDERARE IL SUO PUNTO </a:t>
            </a:r>
            <a:r>
              <a:rPr lang="it-IT" dirty="0" err="1" smtClean="0"/>
              <a:t>DI</a:t>
            </a:r>
            <a:r>
              <a:rPr lang="it-IT" dirty="0" smtClean="0"/>
              <a:t> VISTA E MANTENERE IL TUO LAVORO COSÌ COME LO AVEVI REALIZZATO TU.</a:t>
            </a: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it-IT" dirty="0" smtClean="0"/>
              <a:t>IN ENTRAMBI I CASI MOTIVA PER ISCRITTO LA TUA SCELTA SUL RETRO DEL FOGLIO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524000"/>
            <a:ext cx="7787208" cy="4572000"/>
          </a:xfrm>
        </p:spPr>
        <p:txBody>
          <a:bodyPr/>
          <a:lstStyle/>
          <a:p>
            <a:pPr>
              <a:buClr>
                <a:srgbClr val="FF9999"/>
              </a:buClr>
            </a:pPr>
            <a:r>
              <a:rPr lang="it-IT" dirty="0" smtClean="0"/>
              <a:t>PRESENTAZIONE DEI LAVORI A TUTTA LA CLASSE, RIFLESSIONE E DISCUSSIONE SUGLI ESITI DEL LAVORO SVOLTO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2292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9999"/>
                </a:solidFill>
              </a:rPr>
              <a:t>FASE RISTRUTTURATIVA: RIFLETTERE</a:t>
            </a:r>
            <a:endParaRPr lang="it-IT" dirty="0">
              <a:solidFill>
                <a:srgbClr val="FF9999"/>
              </a:solidFill>
            </a:endParaRPr>
          </a:p>
        </p:txBody>
      </p:sp>
      <p:pic>
        <p:nvPicPr>
          <p:cNvPr id="4" name="Picture 4" descr="Immagine correl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54950">
            <a:off x="8363578" y="1225727"/>
            <a:ext cx="643033" cy="779435"/>
          </a:xfrm>
          <a:prstGeom prst="rect">
            <a:avLst/>
          </a:prstGeom>
          <a:noFill/>
        </p:spPr>
      </p:pic>
      <p:pic>
        <p:nvPicPr>
          <p:cNvPr id="20482" name="Picture 2" descr="Risultati immagini per TAVOLA ROTONDA DISEG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068960"/>
            <a:ext cx="4824536" cy="3409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sultati immagini per GRAZI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753837" cy="32872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115616" y="522920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/>
                <a:cs typeface="Calibri"/>
              </a:rPr>
              <a:t>TESTI UTILI PER SVOLGERE LE ATTIVITÀ VISTE NEL CORSO DEL LABORATORIO:</a:t>
            </a:r>
          </a:p>
          <a:p>
            <a:pPr>
              <a:buFontTx/>
              <a:buChar char="-"/>
            </a:pPr>
            <a:r>
              <a:rPr lang="it-IT" dirty="0" smtClean="0">
                <a:latin typeface="Calibri"/>
                <a:cs typeface="Calibri"/>
              </a:rPr>
              <a:t> “L’ABC DEI POPOLI”</a:t>
            </a:r>
          </a:p>
          <a:p>
            <a:pPr>
              <a:buFontTx/>
              <a:buChar char="-"/>
            </a:pPr>
            <a:r>
              <a:rPr lang="it-IT" dirty="0" smtClean="0">
                <a:latin typeface="Calibri"/>
                <a:cs typeface="Calibri"/>
              </a:rPr>
              <a:t> “A CHE PENSI?”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314</TotalTime>
  <Words>148</Words>
  <Application>Microsoft Office PowerPoint</Application>
  <PresentationFormat>Presentazione su schermo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Carta</vt:lpstr>
      <vt:lpstr>EAS D’AUTORE</vt:lpstr>
      <vt:lpstr>“IO MI RIFLETTO”</vt:lpstr>
      <vt:lpstr>Diapositiva 3</vt:lpstr>
      <vt:lpstr>FASE PREPARATORIA: ANTICIPARE</vt:lpstr>
      <vt:lpstr>FASE OPERATORIA: PRODURRE</vt:lpstr>
      <vt:lpstr>Diapositiva 6</vt:lpstr>
      <vt:lpstr>Diapositiva 7</vt:lpstr>
      <vt:lpstr>FASE RISTRUTTURATIVA: RIFLETTERE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 D’AUTORE</dc:title>
  <dc:creator>Mary</dc:creator>
  <cp:lastModifiedBy>Mary</cp:lastModifiedBy>
  <cp:revision>24</cp:revision>
  <dcterms:created xsi:type="dcterms:W3CDTF">2017-10-15T11:34:15Z</dcterms:created>
  <dcterms:modified xsi:type="dcterms:W3CDTF">2017-10-24T15:35:46Z</dcterms:modified>
</cp:coreProperties>
</file>