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6" r:id="rId4"/>
    <p:sldMasterId id="2147483667" r:id="rId5"/>
    <p:sldMasterId id="214748366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y="5143500" cx="9144000"/>
  <p:notesSz cx="6858000" cy="9144000"/>
  <p:embeddedFontLst>
    <p:embeddedFont>
      <p:font typeface="Lobster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F609C43E-C132-4596-AB05-EF0699DFFD60}">
  <a:tblStyle styleId="{F609C43E-C132-4596-AB05-EF0699DFFD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21" Type="http://schemas.openxmlformats.org/officeDocument/2006/relationships/font" Target="fonts/Lobster-regular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" name="Shape 10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SzPct val="100000"/>
              <a:defRPr sz="4800"/>
            </a:lvl1pPr>
            <a:lvl2pPr lvl="1" rtl="0" algn="ctr">
              <a:spcBef>
                <a:spcPts val="0"/>
              </a:spcBef>
              <a:buSzPct val="100000"/>
              <a:defRPr sz="4800"/>
            </a:lvl2pPr>
            <a:lvl3pPr lvl="2" rtl="0" algn="ctr">
              <a:spcBef>
                <a:spcPts val="0"/>
              </a:spcBef>
              <a:buSzPct val="100000"/>
              <a:defRPr sz="4800"/>
            </a:lvl3pPr>
            <a:lvl4pPr lvl="3" rtl="0" algn="ctr">
              <a:spcBef>
                <a:spcPts val="0"/>
              </a:spcBef>
              <a:buSzPct val="100000"/>
              <a:defRPr sz="4800"/>
            </a:lvl4pPr>
            <a:lvl5pPr lvl="4" rtl="0" algn="ctr">
              <a:spcBef>
                <a:spcPts val="0"/>
              </a:spcBef>
              <a:buSzPct val="100000"/>
              <a:defRPr sz="4800"/>
            </a:lvl5pPr>
            <a:lvl6pPr lvl="5" rtl="0" algn="ctr">
              <a:spcBef>
                <a:spcPts val="0"/>
              </a:spcBef>
              <a:buSzPct val="100000"/>
              <a:defRPr sz="4800"/>
            </a:lvl6pPr>
            <a:lvl7pPr lvl="6" rtl="0" algn="ctr">
              <a:spcBef>
                <a:spcPts val="0"/>
              </a:spcBef>
              <a:buSzPct val="100000"/>
              <a:defRPr sz="4800"/>
            </a:lvl7pPr>
            <a:lvl8pPr lvl="7" rtl="0" algn="ctr">
              <a:spcBef>
                <a:spcPts val="0"/>
              </a:spcBef>
              <a:buSzPct val="100000"/>
              <a:defRPr sz="4800"/>
            </a:lvl8pPr>
            <a:lvl9pPr lvl="8" rtl="0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6" name="Shape 46"/>
          <p:cNvSpPr txBox="1"/>
          <p:nvPr>
            <p:ph idx="1" type="subTitle"/>
          </p:nvPr>
        </p:nvSpPr>
        <p:spPr>
          <a:xfrm>
            <a:off x="685800" y="2840054"/>
            <a:ext cx="7772400" cy="784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SzPct val="100000"/>
              <a:defRPr sz="4800"/>
            </a:lvl1pPr>
            <a:lvl2pPr lvl="1" rtl="0" algn="ctr">
              <a:spcBef>
                <a:spcPts val="0"/>
              </a:spcBef>
              <a:buSzPct val="100000"/>
              <a:defRPr sz="4800"/>
            </a:lvl2pPr>
            <a:lvl3pPr lvl="2" rtl="0" algn="ctr">
              <a:spcBef>
                <a:spcPts val="0"/>
              </a:spcBef>
              <a:buSzPct val="100000"/>
              <a:defRPr sz="4800"/>
            </a:lvl3pPr>
            <a:lvl4pPr lvl="3" rtl="0" algn="ctr">
              <a:spcBef>
                <a:spcPts val="0"/>
              </a:spcBef>
              <a:buSzPct val="100000"/>
              <a:defRPr sz="4800"/>
            </a:lvl4pPr>
            <a:lvl5pPr lvl="4" rtl="0" algn="ctr">
              <a:spcBef>
                <a:spcPts val="0"/>
              </a:spcBef>
              <a:buSzPct val="100000"/>
              <a:defRPr sz="4800"/>
            </a:lvl5pPr>
            <a:lvl6pPr lvl="5" rtl="0" algn="ctr">
              <a:spcBef>
                <a:spcPts val="0"/>
              </a:spcBef>
              <a:buSzPct val="100000"/>
              <a:defRPr sz="4800"/>
            </a:lvl6pPr>
            <a:lvl7pPr lvl="6" rtl="0" algn="ctr">
              <a:spcBef>
                <a:spcPts val="0"/>
              </a:spcBef>
              <a:buSzPct val="100000"/>
              <a:defRPr sz="4800"/>
            </a:lvl7pPr>
            <a:lvl8pPr lvl="7" rtl="0" algn="ctr">
              <a:spcBef>
                <a:spcPts val="0"/>
              </a:spcBef>
              <a:buSzPct val="100000"/>
              <a:defRPr sz="4800"/>
            </a:lvl8pPr>
            <a:lvl9pPr lvl="8" rtl="0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28" name="Shape 28"/>
          <p:cNvSpPr txBox="1"/>
          <p:nvPr>
            <p:ph idx="1" type="subTitle"/>
          </p:nvPr>
        </p:nvSpPr>
        <p:spPr>
          <a:xfrm>
            <a:off x="685800" y="2840054"/>
            <a:ext cx="7772400" cy="784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ight-gradient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600"/>
              </a:spcBef>
              <a:buSzPct val="100000"/>
              <a:buChar char="●"/>
              <a:defRPr sz="3000"/>
            </a:lvl1pPr>
            <a:lvl2pPr lvl="1">
              <a:spcBef>
                <a:spcPts val="480"/>
              </a:spcBef>
              <a:buSzPct val="100000"/>
              <a:buChar char="○"/>
              <a:defRPr sz="2400"/>
            </a:lvl2pPr>
            <a:lvl3pPr lvl="2">
              <a:spcBef>
                <a:spcPts val="480"/>
              </a:spcBef>
              <a:buSzPct val="100000"/>
              <a:buChar char="■"/>
              <a:defRPr sz="2400"/>
            </a:lvl3pPr>
            <a:lvl4pPr lvl="3">
              <a:spcBef>
                <a:spcPts val="360"/>
              </a:spcBef>
              <a:buSzPct val="100000"/>
              <a:buChar char="●"/>
              <a:defRPr sz="1800"/>
            </a:lvl4pPr>
            <a:lvl5pPr lvl="4">
              <a:spcBef>
                <a:spcPts val="360"/>
              </a:spcBef>
              <a:buSzPct val="100000"/>
              <a:buChar char="○"/>
              <a:defRPr sz="1800"/>
            </a:lvl5pPr>
            <a:lvl6pPr lvl="5">
              <a:spcBef>
                <a:spcPts val="360"/>
              </a:spcBef>
              <a:buSzPct val="100000"/>
              <a:buChar char="■"/>
              <a:defRPr sz="1800"/>
            </a:lvl6pPr>
            <a:lvl7pPr lvl="6">
              <a:spcBef>
                <a:spcPts val="360"/>
              </a:spcBef>
              <a:buSzPct val="100000"/>
              <a:buChar char="●"/>
              <a:defRPr sz="1800"/>
            </a:lvl7pPr>
            <a:lvl8pPr lvl="7">
              <a:spcBef>
                <a:spcPts val="360"/>
              </a:spcBef>
              <a:buSzPct val="100000"/>
              <a:buChar char="○"/>
              <a:defRPr sz="1800"/>
            </a:lvl8pPr>
            <a:lvl9pPr lvl="8">
              <a:spcBef>
                <a:spcPts val="360"/>
              </a:spcBef>
              <a:buSzPct val="100000"/>
              <a:buChar char="■"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600"/>
              </a:spcBef>
              <a:buClr>
                <a:schemeClr val="dk1"/>
              </a:buClr>
              <a:buSzPct val="100000"/>
              <a:buChar char="●"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480"/>
              </a:spcBef>
              <a:buClr>
                <a:schemeClr val="dk1"/>
              </a:buClr>
              <a:buSzPct val="100000"/>
              <a:buChar char="○"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480"/>
              </a:spcBef>
              <a:buClr>
                <a:schemeClr val="dk1"/>
              </a:buClr>
              <a:buSzPct val="100000"/>
              <a:buChar char="■"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360"/>
              </a:spcBef>
              <a:buClr>
                <a:schemeClr val="dk1"/>
              </a:buClr>
              <a:buSzPct val="100000"/>
              <a:buChar char="●"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360"/>
              </a:spcBef>
              <a:buClr>
                <a:schemeClr val="dk1"/>
              </a:buClr>
              <a:buSzPct val="100000"/>
              <a:buChar char="○"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360"/>
              </a:spcBef>
              <a:buClr>
                <a:schemeClr val="dk1"/>
              </a:buClr>
              <a:buSzPct val="100000"/>
              <a:buChar char="■"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360"/>
              </a:spcBef>
              <a:buClr>
                <a:schemeClr val="dk1"/>
              </a:buClr>
              <a:buSzPct val="100000"/>
              <a:buChar char="●"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360"/>
              </a:spcBef>
              <a:buClr>
                <a:schemeClr val="dk1"/>
              </a:buClr>
              <a:buSzPct val="100000"/>
              <a:buChar char="○"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360"/>
              </a:spcBef>
              <a:buClr>
                <a:schemeClr val="dk1"/>
              </a:buClr>
              <a:buSzPct val="100000"/>
              <a:buChar char="■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600"/>
              </a:spcBef>
              <a:buClr>
                <a:schemeClr val="dk1"/>
              </a:buClr>
              <a:buSzPct val="100000"/>
              <a:buChar char="●"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480"/>
              </a:spcBef>
              <a:buClr>
                <a:schemeClr val="dk1"/>
              </a:buClr>
              <a:buSzPct val="100000"/>
              <a:buChar char="○"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480"/>
              </a:spcBef>
              <a:buClr>
                <a:schemeClr val="dk1"/>
              </a:buClr>
              <a:buSzPct val="100000"/>
              <a:buChar char="■"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360"/>
              </a:spcBef>
              <a:buClr>
                <a:schemeClr val="dk1"/>
              </a:buClr>
              <a:buSzPct val="100000"/>
              <a:buChar char="●"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360"/>
              </a:spcBef>
              <a:buClr>
                <a:schemeClr val="dk1"/>
              </a:buClr>
              <a:buSzPct val="100000"/>
              <a:buChar char="○"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360"/>
              </a:spcBef>
              <a:buClr>
                <a:schemeClr val="dk1"/>
              </a:buClr>
              <a:buSzPct val="100000"/>
              <a:buChar char="■"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360"/>
              </a:spcBef>
              <a:buClr>
                <a:schemeClr val="dk1"/>
              </a:buClr>
              <a:buSzPct val="100000"/>
              <a:buChar char="●"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360"/>
              </a:spcBef>
              <a:buClr>
                <a:schemeClr val="dk1"/>
              </a:buClr>
              <a:buSzPct val="100000"/>
              <a:buChar char="○"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360"/>
              </a:spcBef>
              <a:buClr>
                <a:schemeClr val="dk1"/>
              </a:buClr>
              <a:buSzPct val="100000"/>
              <a:buChar char="■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</p:sldLayoutIdLst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7.jpg"/><Relationship Id="rId6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hyperlink" Target="http://www.maryrose.org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ocs.google.com/presentation/d/1CZS_Jk8EAhNTNfyprP4NLBLzKpOzMSA6DSKpQDnU618/edit#slide=id.g74574968300d46f6_69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/>
        </p:nvSpPr>
        <p:spPr>
          <a:xfrm>
            <a:off x="152394" y="1376028"/>
            <a:ext cx="7081500" cy="11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it" sz="2400">
                <a:solidFill>
                  <a:srgbClr val="741B47"/>
                </a:solidFill>
                <a:latin typeface="Consolas"/>
                <a:ea typeface="Consolas"/>
                <a:cs typeface="Consolas"/>
                <a:sym typeface="Consolas"/>
              </a:rPr>
              <a:t>EAS for Beginners </a:t>
            </a:r>
            <a:r>
              <a:rPr b="1" i="1" lang="it" sz="1800">
                <a:solidFill>
                  <a:srgbClr val="741B47"/>
                </a:solidFill>
                <a:latin typeface="Consolas"/>
                <a:ea typeface="Consolas"/>
                <a:cs typeface="Consolas"/>
                <a:sym typeface="Consolas"/>
              </a:rPr>
              <a:t>di Enrica Bricchetto</a:t>
            </a:r>
            <a:r>
              <a:rPr b="1" i="1" lang="it" sz="1800">
                <a:solidFill>
                  <a:srgbClr val="CC0000"/>
                </a:solidFill>
              </a:rPr>
              <a:t> </a:t>
            </a:r>
            <a:r>
              <a:rPr b="1" lang="it">
                <a:solidFill>
                  <a:srgbClr val="741B47"/>
                </a:solidFill>
              </a:rPr>
              <a:t>(bricchettocoach@gmail.com)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2400">
              <a:solidFill>
                <a:srgbClr val="5B0F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2400">
              <a:solidFill>
                <a:srgbClr val="5B0F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741B4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i="1" sz="1800">
              <a:solidFill>
                <a:srgbClr val="CC0000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i="1" sz="1800">
              <a:solidFill>
                <a:srgbClr val="CC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8520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" name="Shape 64"/>
          <p:cNvSpPr txBox="1"/>
          <p:nvPr/>
        </p:nvSpPr>
        <p:spPr>
          <a:xfrm>
            <a:off x="5267750" y="2633875"/>
            <a:ext cx="3657600" cy="19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5625" y="0"/>
            <a:ext cx="9144000" cy="154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497829">
            <a:off x="5333595" y="1640375"/>
            <a:ext cx="2807938" cy="2830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/>
        </p:nvSpPr>
        <p:spPr>
          <a:xfrm>
            <a:off x="103900" y="0"/>
            <a:ext cx="7235400" cy="16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it" sz="2400">
                <a:solidFill>
                  <a:srgbClr val="741B47"/>
                </a:solidFill>
                <a:latin typeface="Lobster"/>
                <a:ea typeface="Lobster"/>
                <a:cs typeface="Lobster"/>
                <a:sym typeface="Lobster"/>
              </a:rPr>
              <a:t>La fasi dell’ EAS (Episodio di Apprendimento Situato)- fase operatoria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741B47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it" sz="2400">
                <a:solidFill>
                  <a:srgbClr val="741B47"/>
                </a:solidFill>
                <a:latin typeface="Lobster"/>
                <a:ea typeface="Lobster"/>
                <a:cs typeface="Lobster"/>
                <a:sym typeface="Lobster"/>
              </a:rPr>
              <a:t>Operatoria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100025" y="2143675"/>
            <a:ext cx="8129700" cy="16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it" sz="2000">
                <a:latin typeface="Consolas"/>
                <a:ea typeface="Consolas"/>
                <a:cs typeface="Consolas"/>
                <a:sym typeface="Consolas"/>
              </a:rPr>
              <a:t>Organizza il setting</a:t>
            </a:r>
          </a:p>
          <a:p>
            <a:pPr lvl="0">
              <a:spcBef>
                <a:spcPts val="0"/>
              </a:spcBef>
              <a:buNone/>
            </a:pPr>
            <a:r>
              <a:rPr b="1" lang="it" sz="2000">
                <a:latin typeface="Consolas"/>
                <a:ea typeface="Consolas"/>
                <a:cs typeface="Consolas"/>
                <a:sym typeface="Consolas"/>
              </a:rPr>
              <a:t>Indica gli strumenti tecnologici da usare</a:t>
            </a:r>
          </a:p>
          <a:p>
            <a:pPr lvl="0">
              <a:spcBef>
                <a:spcPts val="0"/>
              </a:spcBef>
              <a:buNone/>
            </a:pPr>
            <a:r>
              <a:rPr b="1" lang="it" sz="2000">
                <a:latin typeface="Consolas"/>
                <a:ea typeface="Consolas"/>
                <a:cs typeface="Consolas"/>
                <a:sym typeface="Consolas"/>
              </a:rPr>
              <a:t>Organizza l’attività (individuale, coppie, gruppi)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" name="Shape 136"/>
          <p:cNvGraphicFramePr/>
          <p:nvPr/>
        </p:nvGraphicFramePr>
        <p:xfrm>
          <a:off x="952500" y="1012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{F609C43E-C132-4596-AB05-EF0699DFFD60}</a:tableStyleId>
              </a:tblPr>
              <a:tblGrid>
                <a:gridCol w="3619500"/>
                <a:gridCol w="3619500"/>
              </a:tblGrid>
              <a:tr h="20655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t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Punti di forza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t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Punti di debolezza </a:t>
                      </a:r>
                    </a:p>
                  </a:txBody>
                  <a:tcPr marT="91425" marB="91425" marR="91425" marL="91425"/>
                </a:tc>
              </a:tr>
              <a:tr h="20655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t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Opportunità</a:t>
                      </a:r>
                      <a:r>
                        <a:rPr lang="it"/>
                        <a:t>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t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Rischi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37" name="Shape 137"/>
          <p:cNvSpPr txBox="1"/>
          <p:nvPr/>
        </p:nvSpPr>
        <p:spPr>
          <a:xfrm>
            <a:off x="103900" y="0"/>
            <a:ext cx="7235400" cy="10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it" sz="2400">
                <a:solidFill>
                  <a:srgbClr val="741B47"/>
                </a:solidFill>
                <a:latin typeface="Lobster"/>
                <a:ea typeface="Lobster"/>
                <a:cs typeface="Lobster"/>
                <a:sym typeface="Lobster"/>
              </a:rPr>
              <a:t>La fasi dell’ EAS (Episodio di Apprendimento Situato)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it" sz="2400">
                <a:solidFill>
                  <a:srgbClr val="741B47"/>
                </a:solidFill>
                <a:latin typeface="Lobster"/>
                <a:ea typeface="Lobster"/>
                <a:cs typeface="Lobster"/>
                <a:sym typeface="Lobster"/>
              </a:rPr>
              <a:t>Ristrutturativa - Analisi Swot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741B47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593" y="0"/>
            <a:ext cx="880681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5769700" y="92975"/>
            <a:ext cx="3205800" cy="7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Didattica per competenze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1100"/>
            <a:ext cx="9144000" cy="499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are didattica con gli EAS"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" y="0"/>
            <a:ext cx="1670375" cy="21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/>
        </p:nvSpPr>
        <p:spPr>
          <a:xfrm>
            <a:off x="1946925" y="0"/>
            <a:ext cx="47961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it" sz="2600">
                <a:solidFill>
                  <a:srgbClr val="741B47"/>
                </a:solidFill>
                <a:latin typeface="Lobster"/>
                <a:ea typeface="Lobster"/>
                <a:cs typeface="Lobster"/>
                <a:sym typeface="Lobster"/>
              </a:rPr>
              <a:t>Il metodo e i suoi libri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3300">
              <a:solidFill>
                <a:srgbClr val="741B47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73900" y="0"/>
            <a:ext cx="1974300" cy="21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x="748150" y="2351325"/>
            <a:ext cx="7719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>
                <a:solidFill>
                  <a:srgbClr val="741B47"/>
                </a:solidFill>
                <a:latin typeface="Lobster"/>
                <a:ea typeface="Lobster"/>
                <a:cs typeface="Lobster"/>
                <a:sym typeface="Lobster"/>
              </a:rPr>
              <a:t>2013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7453775" y="2203425"/>
            <a:ext cx="14409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>
                <a:solidFill>
                  <a:srgbClr val="741B47"/>
                </a:solidFill>
                <a:latin typeface="Lobster"/>
                <a:ea typeface="Lobster"/>
                <a:cs typeface="Lobster"/>
                <a:sym typeface="Lobster"/>
              </a:rPr>
              <a:t>2015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4522750" y="3707700"/>
            <a:ext cx="2291400" cy="1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741B47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741B47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it" sz="1600">
                <a:solidFill>
                  <a:srgbClr val="741B47"/>
                </a:solidFill>
                <a:latin typeface="Lobster"/>
                <a:ea typeface="Lobster"/>
                <a:cs typeface="Lobster"/>
                <a:sym typeface="Lobster"/>
              </a:rPr>
              <a:t>2016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9344" y="825848"/>
            <a:ext cx="1974299" cy="278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62743" y="2532000"/>
            <a:ext cx="1685456" cy="2611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0053" y="1509427"/>
            <a:ext cx="5873603" cy="3194677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/>
        </p:nvSpPr>
        <p:spPr>
          <a:xfrm rot="1206">
            <a:off x="75225" y="36353"/>
            <a:ext cx="5131800" cy="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lang="it" sz="2400">
                <a:solidFill>
                  <a:srgbClr val="741B47"/>
                </a:solidFill>
                <a:latin typeface="Lobster"/>
                <a:ea typeface="Lobster"/>
                <a:cs typeface="Lobster"/>
                <a:sym typeface="Lobster"/>
              </a:rPr>
              <a:t>EAS  - Episodi di Apprendimento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lang="it" sz="2400">
                <a:solidFill>
                  <a:srgbClr val="741B47"/>
                </a:solidFill>
                <a:latin typeface="Lobster"/>
                <a:ea typeface="Lobster"/>
                <a:cs typeface="Lobster"/>
                <a:sym typeface="Lobster"/>
              </a:rPr>
              <a:t>Situati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1614750" y="0"/>
            <a:ext cx="5724600" cy="9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it" sz="2400">
                <a:solidFill>
                  <a:srgbClr val="741B47"/>
                </a:solidFill>
                <a:latin typeface="Lobster"/>
                <a:ea typeface="Lobster"/>
                <a:cs typeface="Lobster"/>
                <a:sym typeface="Lobster"/>
              </a:rPr>
              <a:t>La sceneggiatura di un EAS</a:t>
            </a:r>
          </a:p>
        </p:txBody>
      </p:sp>
      <p:pic>
        <p:nvPicPr>
          <p:cNvPr descr="IMG_2190.PNG"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66901"/>
            <a:ext cx="9246223" cy="38173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158600" y="4616975"/>
            <a:ext cx="9144000" cy="4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1800">
                <a:solidFill>
                  <a:srgbClr val="0B5394"/>
                </a:solidFill>
                <a:latin typeface="Lobster"/>
                <a:ea typeface="Lobster"/>
                <a:cs typeface="Lobster"/>
                <a:sym typeface="Lobster"/>
              </a:rPr>
              <a:t>Scoperta                                                 Azione                                                      Riflessione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2425" y="951600"/>
            <a:ext cx="5939151" cy="419189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 rot="3174">
            <a:off x="486324" y="-11624"/>
            <a:ext cx="6498603" cy="9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it" sz="2600">
                <a:solidFill>
                  <a:srgbClr val="741B47"/>
                </a:solidFill>
                <a:latin typeface="Lobster"/>
                <a:ea typeface="Lobster"/>
                <a:cs typeface="Lobster"/>
                <a:sym typeface="Lobster"/>
              </a:rPr>
              <a:t>Immaginiamo di essere una classe…..a lezione di Eas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103900" y="0"/>
            <a:ext cx="7235400" cy="16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it" sz="2400">
                <a:solidFill>
                  <a:srgbClr val="741B47"/>
                </a:solidFill>
                <a:latin typeface="Lobster"/>
                <a:ea typeface="Lobster"/>
                <a:cs typeface="Lobster"/>
                <a:sym typeface="Lobster"/>
              </a:rPr>
              <a:t>La fasi dell’ EAS (Episodio di Apprendimento Situato)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741B47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it" sz="2400">
                <a:solidFill>
                  <a:srgbClr val="741B47"/>
                </a:solidFill>
                <a:latin typeface="Lobster"/>
                <a:ea typeface="Lobster"/>
                <a:cs typeface="Lobster"/>
                <a:sym typeface="Lobster"/>
              </a:rPr>
              <a:t>Preparatoria 1  Il docente </a:t>
            </a: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b="2181" l="520" r="-520" t="0"/>
          <a:stretch/>
        </p:blipFill>
        <p:spPr>
          <a:xfrm>
            <a:off x="103900" y="1624200"/>
            <a:ext cx="9115425" cy="322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199941" y="4332900"/>
            <a:ext cx="61713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it" sz="1800">
                <a:solidFill>
                  <a:srgbClr val="741B47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1159400" y="3877450"/>
            <a:ext cx="64368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it" sz="2000">
                <a:latin typeface="Consolas"/>
                <a:ea typeface="Consolas"/>
                <a:cs typeface="Consolas"/>
                <a:sym typeface="Consolas"/>
              </a:rPr>
              <a:t>(segna le tue risposte su un foglio di carta o digitale )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303850" y="2019700"/>
            <a:ext cx="7925700" cy="6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it" sz="1800"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Dopo aver esplorato il sito </a:t>
            </a:r>
            <a:r>
              <a:rPr b="1" lang="it" sz="1800" u="sng">
                <a:solidFill>
                  <a:schemeClr val="hlink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  <a:hlinkClick r:id="rId4"/>
              </a:rPr>
              <a:t>www.maryrose.org</a:t>
            </a:r>
            <a:r>
              <a:rPr b="1" lang="it" sz="1800"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 o scaricato la app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/>
        </p:nvSpPr>
        <p:spPr>
          <a:xfrm>
            <a:off x="103900" y="0"/>
            <a:ext cx="7235400" cy="16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it" sz="2400">
                <a:solidFill>
                  <a:srgbClr val="741B47"/>
                </a:solidFill>
                <a:latin typeface="Lobster"/>
                <a:ea typeface="Lobster"/>
                <a:cs typeface="Lobster"/>
                <a:sym typeface="Lobster"/>
              </a:rPr>
              <a:t>La fasi dell’ EAS (Episodio di Apprendimento Situato)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741B47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it" sz="2400">
                <a:solidFill>
                  <a:srgbClr val="741B47"/>
                </a:solidFill>
                <a:latin typeface="Lobster"/>
                <a:ea typeface="Lobster"/>
                <a:cs typeface="Lobster"/>
                <a:sym typeface="Lobster"/>
              </a:rPr>
              <a:t>Preparatoria  2 Il docente 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914400" y="2143663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it" sz="2200" u="sng">
                <a:latin typeface="Consolas"/>
                <a:ea typeface="Consolas"/>
                <a:cs typeface="Consolas"/>
                <a:sym typeface="Consolas"/>
              </a:rPr>
              <a:t>Disegna e espone il Framework concettuale </a:t>
            </a:r>
            <a:r>
              <a:rPr b="1" lang="it" sz="1800" u="sng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3"/>
              </a:rPr>
              <a:t>clicca qui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/>
        </p:nvSpPr>
        <p:spPr>
          <a:xfrm>
            <a:off x="103900" y="0"/>
            <a:ext cx="7235400" cy="16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it" sz="2400">
                <a:solidFill>
                  <a:srgbClr val="741B47"/>
                </a:solidFill>
                <a:latin typeface="Lobster"/>
                <a:ea typeface="Lobster"/>
                <a:cs typeface="Lobster"/>
                <a:sym typeface="Lobster"/>
              </a:rPr>
              <a:t>La fasi dell’ EAS (Episodio di Apprendimento Situato)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741B47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it" sz="2400">
                <a:solidFill>
                  <a:srgbClr val="741B47"/>
                </a:solidFill>
                <a:latin typeface="Lobster"/>
                <a:ea typeface="Lobster"/>
                <a:cs typeface="Lobster"/>
                <a:sym typeface="Lobster"/>
              </a:rPr>
              <a:t>Preparatoria 3 Il docente 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909763"/>
            <a:ext cx="8534400" cy="132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/>
        </p:nvSpPr>
        <p:spPr>
          <a:xfrm>
            <a:off x="103900" y="0"/>
            <a:ext cx="7235400" cy="16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it" sz="2400">
                <a:solidFill>
                  <a:srgbClr val="741B47"/>
                </a:solidFill>
                <a:latin typeface="Lobster"/>
                <a:ea typeface="Lobster"/>
                <a:cs typeface="Lobster"/>
                <a:sym typeface="Lobster"/>
              </a:rPr>
              <a:t>La fasi dell’ EAS (Episodio di Apprendimento Situato)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741B47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it" sz="2400">
                <a:solidFill>
                  <a:srgbClr val="741B47"/>
                </a:solidFill>
                <a:latin typeface="Lobster"/>
                <a:ea typeface="Lobster"/>
                <a:cs typeface="Lobster"/>
                <a:sym typeface="Lobster"/>
              </a:rPr>
              <a:t>Preparatoria 4 Il docente 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914400" y="2143690"/>
            <a:ext cx="7315200" cy="19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it" sz="2200">
                <a:latin typeface="Consolas"/>
                <a:ea typeface="Consolas"/>
                <a:cs typeface="Consolas"/>
                <a:sym typeface="Consolas"/>
              </a:rPr>
              <a:t>Dà una consegna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spcBef>
                <a:spcPts val="0"/>
              </a:spcBef>
              <a:buNone/>
            </a:pPr>
            <a:r>
              <a:rPr b="1" lang="it" sz="2400">
                <a:latin typeface="Consolas"/>
                <a:ea typeface="Consolas"/>
                <a:cs typeface="Consolas"/>
                <a:sym typeface="Consolas"/>
              </a:rPr>
              <a:t>Trasforma e/o adegua una o più fasi dell’Eas sulla Mary Rose, immaginando di proporla alla tua classe</a:t>
            </a:r>
            <a:r>
              <a:rPr b="1" lang="it" sz="2400">
                <a:solidFill>
                  <a:srgbClr val="741B47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b="1" lang="it" sz="2400">
                <a:latin typeface="Consolas"/>
                <a:ea typeface="Consolas"/>
                <a:cs typeface="Consolas"/>
                <a:sym typeface="Consolas"/>
              </a:rPr>
              <a:t>.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641400" y="4218400"/>
            <a:ext cx="7684200" cy="7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it" sz="2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* </a:t>
            </a:r>
            <a:r>
              <a:rPr b="1" lang="it" sz="1800">
                <a:solidFill>
                  <a:srgbClr val="741B47"/>
                </a:solidFill>
                <a:latin typeface="Consolas"/>
                <a:ea typeface="Consolas"/>
                <a:cs typeface="Consolas"/>
                <a:sym typeface="Consolas"/>
              </a:rPr>
              <a:t>portala, cioè, nel tuo ambito disciplinare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Light 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